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61" r:id="rId4"/>
    <p:sldId id="269" r:id="rId5"/>
    <p:sldId id="260" r:id="rId6"/>
    <p:sldId id="268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yank Tahilramani" initials="MT" lastIdx="1" clrIdx="0">
    <p:extLst/>
  </p:cmAuthor>
  <p:cmAuthor id="2" name="Mayank Tahilramani" initials="MT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/>
    <p:restoredTop sz="72016"/>
  </p:normalViewPr>
  <p:slideViewPr>
    <p:cSldViewPr snapToGrid="0" snapToObjects="1">
      <p:cViewPr varScale="1">
        <p:scale>
          <a:sx n="89" d="100"/>
          <a:sy n="89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CF05-9988-774E-BA30-EDFCAF0CF914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A530-C0B7-344A-B7BA-00070F7A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: “ping 192.168.13.11”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example you have PC1 (10.0.0.1) connected to fa0/1 and PC2 (10.0.0.2) connected to fa0/2, imagine a ping request from PC1 to PC2 in this scenario.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 PC1 - ping 10.0.0.2, PC1 does not currently have an entry in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 for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so it sends a broadcast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asking "who has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10.0.0.2? what is your mac address"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 SW1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request, the first thing it does is make an entry in it's mac-address table for PC1's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 and marks it reachable via fa0/1.  Now SW2 forwards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out every other available port, except the port on which it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recieved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action is know as flooding)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 PC2 sees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and replies with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unicast response to PC1 containing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 and mac-address.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 SW2 sees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so it makes an entry in it's mac-address table for PC2's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mac translation, and marks it reachable via fa0/2.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The IP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192.168.200.3           3   0007.dddd.abc2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192.168.200.10          6   000a.bbbb.a5ba  ARPA   Vlan4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192.168.200.17          -   0014.cccc.6c7b  ARPA   Vlan5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  192.168.200.25        208   0005.aaaa.3b5a  ARPA   Vlan5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Ports on a Switch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The 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                          Port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0021.d837.a6fc          Dynamic       1     FastEthernet3</a:t>
            </a:r>
            <a:b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0007.95dc.04c1          Dynamic       4     FastEthernet2</a:t>
            </a:r>
          </a:p>
          <a:p>
            <a:pPr fontAlgn="base"/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000a.95b0.a5aa          Dynamic       4     FastEthernet0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5..  PC1 eventually get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response from PC2 and packages the initial ping request with the correct mac-address for PC2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L2 switch generally only has an IP address for remote management purposes and it is assigned to a virtual interface (such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</a:t>
            </a:r>
            <a:r>
              <a:rPr lang="en-US" baseline="0" dirty="0" smtClean="0"/>
              <a:t> activities 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On Client: 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-n</a:t>
            </a:r>
          </a:p>
          <a:p>
            <a:r>
              <a:rPr lang="en-US" baseline="0" dirty="0" smtClean="0"/>
              <a:t> - ping 8.8.8.8</a:t>
            </a:r>
          </a:p>
          <a:p>
            <a:r>
              <a:rPr lang="en-US" baseline="0" dirty="0" smtClean="0"/>
              <a:t> - traceroute 8.8.8.8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netstat</a:t>
            </a:r>
            <a:r>
              <a:rPr lang="en-US" baseline="0" dirty="0" smtClean="0"/>
              <a:t> -</a:t>
            </a:r>
            <a:r>
              <a:rPr lang="en-US" baseline="0" dirty="0" err="1" smtClean="0"/>
              <a:t>rn</a:t>
            </a:r>
            <a:endParaRPr lang="en-US" baseline="0" dirty="0" smtClean="0"/>
          </a:p>
          <a:p>
            <a:r>
              <a:rPr lang="en-US" baseline="0" dirty="0" smtClean="0"/>
              <a:t> - curl http://</a:t>
            </a:r>
            <a:r>
              <a:rPr lang="en-US" baseline="0" dirty="0" err="1" smtClean="0"/>
              <a:t>ping.sl.americasreadiness.com</a:t>
            </a:r>
            <a:endParaRPr lang="en-US" baseline="0" dirty="0" smtClean="0"/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Modify routes on Client 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192.168.13.1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192.168.14.0/24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228600" lvl="0" indent="-228600">
              <a:buAutoNum type="arabicPeriod"/>
            </a:pPr>
            <a:r>
              <a:rPr lang="en-US" b="1" dirty="0" smtClean="0"/>
              <a:t>Modify</a:t>
            </a:r>
            <a:r>
              <a:rPr lang="en-US" b="1" baseline="0" dirty="0" smtClean="0"/>
              <a:t> routed on Server: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192.168.14.1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192.168.13.0/24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Packet capture on the Router for PING traffic and CURL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6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5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dirty="0" smtClean="0"/>
              <a:t>activities. Current Docker set</a:t>
            </a:r>
            <a:r>
              <a:rPr lang="en-US" baseline="0" dirty="0" smtClean="0"/>
              <a:t> up is broken for CPX proxy in two arm mode.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discussion covering 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NS IP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VIP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9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</a:t>
            </a:r>
            <a:r>
              <a:rPr lang="en-US" baseline="0" dirty="0" smtClean="0"/>
              <a:t> activities 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On Client: 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-n</a:t>
            </a:r>
          </a:p>
          <a:p>
            <a:r>
              <a:rPr lang="en-US" baseline="0" dirty="0" smtClean="0"/>
              <a:t> - ping 8.8.8.8</a:t>
            </a:r>
          </a:p>
          <a:p>
            <a:r>
              <a:rPr lang="en-US" baseline="0" dirty="0" smtClean="0"/>
              <a:t> - traceroute 8.8.8.8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netstat</a:t>
            </a:r>
            <a:r>
              <a:rPr lang="en-US" baseline="0" dirty="0" smtClean="0"/>
              <a:t> -</a:t>
            </a:r>
            <a:r>
              <a:rPr lang="en-US" baseline="0" dirty="0" err="1" smtClean="0"/>
              <a:t>rn</a:t>
            </a:r>
            <a:endParaRPr lang="en-US" baseline="0" dirty="0" smtClean="0"/>
          </a:p>
          <a:p>
            <a:r>
              <a:rPr lang="en-US" baseline="0" dirty="0" smtClean="0"/>
              <a:t> - curl http://</a:t>
            </a:r>
            <a:r>
              <a:rPr lang="en-US" baseline="0" dirty="0" err="1" smtClean="0"/>
              <a:t>ping.sl.americasreadiness.com</a:t>
            </a:r>
            <a:endParaRPr lang="en-US" baseline="0" dirty="0" smtClean="0"/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Modify routes on Client 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192.168.13.1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192.168.14.0/24 </a:t>
            </a:r>
            <a:r>
              <a:rPr lang="en-US" dirty="0" err="1" smtClean="0"/>
              <a:t>gw</a:t>
            </a:r>
            <a:r>
              <a:rPr lang="en-US" dirty="0" smtClean="0"/>
              <a:t> 192.168.13.10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228600" lvl="0" indent="-228600">
              <a:buAutoNum type="arabicPeriod"/>
            </a:pPr>
            <a:r>
              <a:rPr lang="en-US" b="1" dirty="0" smtClean="0"/>
              <a:t>Modify</a:t>
            </a:r>
            <a:r>
              <a:rPr lang="en-US" b="1" baseline="0" dirty="0" smtClean="0"/>
              <a:t> routes on Server-a and Server-b: 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del -net 0.0.0.0 </a:t>
            </a:r>
            <a:r>
              <a:rPr lang="en-US" dirty="0" err="1" smtClean="0"/>
              <a:t>gw</a:t>
            </a:r>
            <a:r>
              <a:rPr lang="en-US" dirty="0" smtClean="0"/>
              <a:t> 192.168.14.1 netmask 0.0.0.0 dev eth0</a:t>
            </a:r>
          </a:p>
          <a:p>
            <a:pPr marL="685800" lvl="1" indent="-228600">
              <a:buAutoNum type="arabicPeriod"/>
            </a:pPr>
            <a:r>
              <a:rPr lang="en-US" dirty="0" smtClean="0"/>
              <a:t>route add -net 0.0.0.0/0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OR route add -net 192.168.13.0/24 </a:t>
            </a:r>
            <a:r>
              <a:rPr lang="en-US" dirty="0" err="1" smtClean="0"/>
              <a:t>gw</a:t>
            </a:r>
            <a:r>
              <a:rPr lang="en-US" dirty="0" smtClean="0"/>
              <a:t> 192.168.14.10 dev eth0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ASK</a:t>
            </a:r>
            <a:r>
              <a:rPr lang="en-US" baseline="0" dirty="0" smtClean="0"/>
              <a:t> : what’s the difference?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Modify routes on Routers via GUI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Packet capture on the Router for PING traffic and CURL traffic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baseline="0" dirty="0" smtClean="0"/>
              <a:t>Block ICMP traffic and show PING fails but CURL works.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4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CA530-C0B7-344A-B7BA-00070F7A2D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B213-D37A-B84F-A5F7-3D83A84F613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7" Type="http://schemas.openxmlformats.org/officeDocument/2006/relationships/image" Target="../media/image10.tiff"/><Relationship Id="rId8" Type="http://schemas.openxmlformats.org/officeDocument/2006/relationships/image" Target="../media/image8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4.tiff"/><Relationship Id="rId6" Type="http://schemas.openxmlformats.org/officeDocument/2006/relationships/image" Target="../media/image8.tiff"/><Relationship Id="rId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2.tiff"/><Relationship Id="rId6" Type="http://schemas.openxmlformats.org/officeDocument/2006/relationships/image" Target="../media/image10.tiff"/><Relationship Id="rId7" Type="http://schemas.openxmlformats.org/officeDocument/2006/relationships/image" Target="../media/image8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53" b="250"/>
          <a:stretch/>
        </p:blipFill>
        <p:spPr>
          <a:xfrm>
            <a:off x="0" y="673999"/>
            <a:ext cx="12196528" cy="4107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69" y="0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OSI Network Model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5553" y="5053228"/>
            <a:ext cx="5388436" cy="267765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IP’s,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MACs,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Routes,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ARP 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Tables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Switch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Router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Reverse Proxy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DNS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NAT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5873" y="426839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Topics Covered</a:t>
            </a:r>
            <a:endParaRPr lang="en-US" sz="45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88875" y="549433"/>
            <a:ext cx="11471889" cy="6463311"/>
            <a:chOff x="574807" y="394688"/>
            <a:chExt cx="11471889" cy="646331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b="39122"/>
            <a:stretch/>
          </p:blipFill>
          <p:spPr>
            <a:xfrm>
              <a:off x="4768583" y="828446"/>
              <a:ext cx="2545144" cy="828342"/>
            </a:xfrm>
            <a:prstGeom prst="rect">
              <a:avLst/>
            </a:prstGeom>
          </p:spPr>
        </p:pic>
        <p:cxnSp>
          <p:nvCxnSpPr>
            <p:cNvPr id="13" name="Elbow Connector 12"/>
            <p:cNvCxnSpPr/>
            <p:nvPr/>
          </p:nvCxnSpPr>
          <p:spPr>
            <a:xfrm flipV="1">
              <a:off x="2457140" y="4694978"/>
              <a:ext cx="2052333" cy="1325704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93862" y="5140489"/>
              <a:ext cx="36982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400" b="1" dirty="0" smtClean="0"/>
                <a:t>or</a:t>
              </a:r>
              <a:r>
                <a:rPr lang="en-US" sz="1400" dirty="0" smtClean="0"/>
                <a:t> 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4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4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4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2293" y="5567221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/>
                  </a:solidFill>
                </a:rPr>
                <a:t>BACKEND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7716" y="5642139"/>
              <a:ext cx="15865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</a:rPr>
                <a:t>CLIENT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90910" y="3977182"/>
              <a:ext cx="2916853" cy="2880817"/>
              <a:chOff x="1225060" y="2680456"/>
              <a:chExt cx="3336258" cy="329504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25060" y="2680456"/>
                <a:ext cx="3336258" cy="11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Client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sz="1400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sz="1400" b="1" dirty="0" err="1" smtClean="0">
                    <a:solidFill>
                      <a:srgbClr val="FF0000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rgbClr val="FF0000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sz="1400" dirty="0" smtClean="0">
                    <a:solidFill>
                      <a:srgbClr val="FF0000"/>
                    </a:solidFill>
                  </a:rPr>
                  <a:t>192.168.13.10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3" y="4584811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884671" y="3664975"/>
              <a:ext cx="2995866" cy="2994581"/>
              <a:chOff x="8296940" y="2550334"/>
              <a:chExt cx="3426632" cy="34251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8296940" y="2550334"/>
                <a:ext cx="3426632" cy="1408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Servers</a:t>
                </a: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IPs --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192.168.14.11-12</a:t>
                </a:r>
              </a:p>
              <a:p>
                <a:r>
                  <a:rPr lang="nb-NO" sz="1400" b="1" dirty="0" smtClean="0">
                    <a:solidFill>
                      <a:schemeClr val="accent6"/>
                    </a:solidFill>
                  </a:rPr>
                  <a:t>MACs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XY:XY:XY:XY:XY:XY</a:t>
                </a:r>
              </a:p>
              <a:p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Default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b="1" dirty="0" err="1" smtClean="0">
                    <a:solidFill>
                      <a:schemeClr val="accent6"/>
                    </a:solidFill>
                  </a:rPr>
                  <a:t>Route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mr-IN" sz="1400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sz="1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sz="1400" dirty="0" smtClean="0">
                    <a:solidFill>
                      <a:schemeClr val="accent6"/>
                    </a:solidFill>
                  </a:rPr>
                  <a:t>192.168.14.10</a:t>
                </a:r>
                <a:endParaRPr lang="en-US" sz="1400" dirty="0" smtClean="0">
                  <a:solidFill>
                    <a:schemeClr val="accent6"/>
                  </a:solidFill>
                </a:endParaRPr>
              </a:p>
              <a:p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924792" y="3476425"/>
              <a:ext cx="1512352" cy="1212831"/>
              <a:chOff x="4189963" y="2763824"/>
              <a:chExt cx="1729808" cy="1387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eth1</a:t>
                </a:r>
                <a:endParaRPr lang="en-US" sz="1400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29808" cy="1126929"/>
                <a:chOff x="4189963" y="2763824"/>
                <a:chExt cx="1729808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64165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eth2</a:t>
                  </a:r>
                  <a:endParaRPr lang="en-US" sz="1400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699509" y="4724595"/>
              <a:ext cx="1656095" cy="1205858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338" y="3500327"/>
              <a:ext cx="1551423" cy="1224268"/>
              <a:chOff x="6428590" y="2763824"/>
              <a:chExt cx="1774497" cy="140030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31982"/>
                  <a:ext cx="598673" cy="352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eth1</a:t>
                  </a:r>
                  <a:endParaRPr lang="en-US" sz="1400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598673" cy="352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eth0</a:t>
                </a:r>
                <a:endParaRPr lang="en-US" sz="1400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215889" y="1571692"/>
              <a:ext cx="2649339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Router-1</a:t>
              </a: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400" dirty="0" smtClean="0">
                  <a:solidFill>
                    <a:srgbClr val="FF0000"/>
                  </a:solidFill>
                </a:rPr>
                <a:t>.10</a:t>
              </a:r>
              <a:endParaRPr lang="nb-NO" sz="1400" b="1" dirty="0" smtClean="0">
                <a:solidFill>
                  <a:srgbClr val="FF0000"/>
                </a:solidFill>
              </a:endParaRPr>
            </a:p>
            <a:p>
              <a:r>
                <a:rPr lang="nb-NO" sz="14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4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4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4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IP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1"/>
                  </a:solidFill>
                </a:rPr>
                <a:t>16</a:t>
              </a:r>
              <a:r>
                <a:rPr lang="nb-NO" sz="1400" dirty="0" smtClean="0">
                  <a:solidFill>
                    <a:schemeClr val="accent1"/>
                  </a:solidFill>
                </a:rPr>
                <a:t>.10</a:t>
              </a:r>
              <a:endParaRPr lang="nb-NO" sz="1400" dirty="0">
                <a:solidFill>
                  <a:schemeClr val="accent1"/>
                </a:solidFill>
              </a:endParaRPr>
            </a:p>
            <a:p>
              <a:r>
                <a:rPr lang="nb-NO" sz="1400" b="1" dirty="0">
                  <a:solidFill>
                    <a:schemeClr val="accent1"/>
                  </a:solidFill>
                </a:rPr>
                <a:t>MAC </a:t>
              </a:r>
              <a:r>
                <a:rPr lang="mr-IN" sz="1400" b="1" dirty="0">
                  <a:solidFill>
                    <a:schemeClr val="accent1"/>
                  </a:solidFill>
                </a:rPr>
                <a:t>–</a:t>
              </a:r>
              <a:r>
                <a:rPr lang="nb-NO" sz="1400" b="1" dirty="0">
                  <a:solidFill>
                    <a:schemeClr val="accent1"/>
                  </a:solidFill>
                </a:rPr>
                <a:t> </a:t>
              </a:r>
              <a:r>
                <a:rPr lang="nb-NO" sz="1400" dirty="0" smtClean="0">
                  <a:solidFill>
                    <a:schemeClr val="accent1"/>
                  </a:solidFill>
                </a:rPr>
                <a:t>BC:BC:BC:BC:BC:BC</a:t>
              </a:r>
              <a:endParaRPr lang="nb-NO" sz="1400" b="1" dirty="0" smtClean="0">
                <a:solidFill>
                  <a:schemeClr val="accent1"/>
                </a:solidFill>
              </a:endParaRP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192.168.16.1</a:t>
              </a:r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3300" y="2049420"/>
              <a:ext cx="2649339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Router-2</a:t>
              </a: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14</a:t>
              </a:r>
              <a:r>
                <a:rPr lang="nb-NO" sz="1400" dirty="0" smtClean="0">
                  <a:solidFill>
                    <a:schemeClr val="accent6"/>
                  </a:solidFill>
                </a:rPr>
                <a:t>.10</a:t>
              </a:r>
              <a:endParaRPr lang="nb-NO" sz="1400" b="1" dirty="0" smtClean="0">
                <a:solidFill>
                  <a:schemeClr val="accent6"/>
                </a:solidFill>
              </a:endParaRPr>
            </a:p>
            <a:p>
              <a:r>
                <a:rPr lang="nb-NO" sz="14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400" dirty="0" smtClean="0">
                  <a:solidFill>
                    <a:schemeClr val="accent6"/>
                  </a:solidFill>
                </a:rPr>
                <a:t>CC:CC:CC:CC:CC:CC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.100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DD:DD:DD:DD:DD:DD</a:t>
              </a:r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</a:t>
              </a:r>
              <a:r>
                <a:rPr lang="en-US" sz="1400" dirty="0" smtClean="0"/>
                <a:t>192.168.15.10</a:t>
              </a:r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437144" y="4228546"/>
              <a:ext cx="1554194" cy="490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2646" y="3383796"/>
              <a:ext cx="824176" cy="82417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3783" y="3401636"/>
              <a:ext cx="824176" cy="82417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822190" y="1598128"/>
              <a:ext cx="523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eth0</a:t>
              </a:r>
              <a:endParaRPr lang="en-US" sz="1400" b="1" dirty="0"/>
            </a:p>
          </p:txBody>
        </p:sp>
        <p:cxnSp>
          <p:nvCxnSpPr>
            <p:cNvPr id="21" name="Straight Connector 20"/>
            <p:cNvCxnSpPr>
              <a:stCxn id="36" idx="2"/>
            </p:cNvCxnSpPr>
            <p:nvPr/>
          </p:nvCxnSpPr>
          <p:spPr>
            <a:xfrm>
              <a:off x="6083897" y="1905905"/>
              <a:ext cx="16232" cy="231990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290814" y="394688"/>
              <a:ext cx="4755882" cy="166199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b="1" u="sng" dirty="0" smtClean="0"/>
                <a:t>Proxy (1 Arm)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NSIP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1</a:t>
              </a:r>
              <a:r>
                <a:rPr lang="nb-NO" sz="1400" dirty="0" smtClean="0">
                  <a:solidFill>
                    <a:schemeClr val="accent2"/>
                  </a:solidFill>
                </a:rPr>
                <a:t>92.168.15.11</a:t>
              </a:r>
            </a:p>
            <a:p>
              <a:r>
                <a:rPr lang="nb-NO" sz="1400" b="1" dirty="0">
                  <a:solidFill>
                    <a:schemeClr val="accent2"/>
                  </a:solidFill>
                </a:rPr>
                <a:t>MAC </a:t>
              </a:r>
              <a:r>
                <a:rPr lang="mr-IN" sz="1400" b="1" dirty="0">
                  <a:solidFill>
                    <a:schemeClr val="accent2"/>
                  </a:solidFill>
                </a:rPr>
                <a:t>–</a:t>
              </a:r>
              <a:r>
                <a:rPr lang="nb-NO" sz="1400" b="1" dirty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EE:EE:EE:EE:EE:EE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VIP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.13</a:t>
              </a:r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EE:EE:EE:EE:EE:E1</a:t>
              </a:r>
            </a:p>
            <a:p>
              <a:endParaRPr lang="nb-NO" sz="1400" b="1" dirty="0" smtClean="0">
                <a:solidFill>
                  <a:schemeClr val="accent2"/>
                </a:solidFill>
              </a:endParaRP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SNIP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400" dirty="0" smtClean="0">
                  <a:solidFill>
                    <a:schemeClr val="accent2"/>
                  </a:solidFill>
                </a:rPr>
                <a:t>.12</a:t>
              </a:r>
            </a:p>
            <a:p>
              <a:r>
                <a:rPr lang="nb-NO" sz="14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4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4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400" dirty="0" smtClean="0">
                  <a:solidFill>
                    <a:schemeClr val="accent2"/>
                  </a:solidFill>
                </a:rPr>
                <a:t>EE:EE:EE:EE:EE:E2</a:t>
              </a:r>
            </a:p>
            <a:p>
              <a:endParaRPr lang="nb-NO" sz="1400" b="1" dirty="0" smtClean="0"/>
            </a:p>
            <a:p>
              <a:r>
                <a:rPr lang="nb-NO" sz="1400" b="1" dirty="0" err="1" smtClean="0"/>
                <a:t>Default</a:t>
              </a:r>
              <a:r>
                <a:rPr lang="nb-NO" sz="1400" b="1" dirty="0" smtClean="0"/>
                <a:t> </a:t>
              </a:r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/>
                <a:t> 192.168.15.10</a:t>
              </a:r>
            </a:p>
            <a:p>
              <a:r>
                <a:rPr lang="nb-NO" sz="1400" b="1" dirty="0" err="1" smtClean="0"/>
                <a:t>Route</a:t>
              </a:r>
              <a:r>
                <a:rPr lang="nb-NO" sz="1400" b="1" dirty="0" smtClean="0"/>
                <a:t> </a:t>
              </a:r>
              <a:r>
                <a:rPr lang="mr-IN" sz="1400" b="1" dirty="0" smtClean="0"/>
                <a:t>–</a:t>
              </a:r>
              <a:r>
                <a:rPr lang="nb-NO" sz="1400" b="1" dirty="0" smtClean="0">
                  <a:solidFill>
                    <a:schemeClr val="accent6"/>
                  </a:solidFill>
                </a:rPr>
                <a:t> </a:t>
              </a:r>
              <a:r>
                <a:rPr lang="en-US" sz="1400" dirty="0" smtClean="0">
                  <a:solidFill>
                    <a:schemeClr val="accent6"/>
                  </a:solidFill>
                </a:rPr>
                <a:t>192.168.14.0/24 </a:t>
              </a:r>
              <a:r>
                <a:rPr lang="en-US" sz="1400" dirty="0" smtClean="0"/>
                <a:t>VIA </a:t>
              </a:r>
              <a:r>
                <a:rPr lang="en-US" sz="1400" dirty="0" smtClean="0">
                  <a:solidFill>
                    <a:schemeClr val="accent2"/>
                  </a:solidFill>
                </a:rPr>
                <a:t>192.168.15.100</a:t>
              </a:r>
              <a:r>
                <a:rPr lang="en-US" sz="1400" dirty="0" smtClean="0"/>
                <a:t> </a:t>
              </a:r>
              <a:r>
                <a:rPr lang="en-US" sz="1400" dirty="0"/>
                <a:t>to</a:t>
              </a:r>
              <a:endParaRPr lang="en-US" sz="1400" dirty="0" smtClean="0"/>
            </a:p>
            <a:p>
              <a:endParaRPr 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74807" y="488545"/>
              <a:ext cx="3549058" cy="1448498"/>
              <a:chOff x="890910" y="433616"/>
              <a:chExt cx="3549058" cy="144849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910" y="469784"/>
                <a:ext cx="1083078" cy="1083078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125089" y="1512782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946069" y="433616"/>
                <a:ext cx="113563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u="sng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013590" y="811443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301527" y="4013037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  <p:cxnSp>
          <p:nvCxnSpPr>
            <p:cNvPr id="24" name="Straight Connector 23"/>
            <p:cNvCxnSpPr>
              <a:stCxn id="40" idx="2"/>
              <a:endCxn id="45" idx="1"/>
            </p:cNvCxnSpPr>
            <p:nvPr/>
          </p:nvCxnSpPr>
          <p:spPr>
            <a:xfrm>
              <a:off x="1116346" y="1937043"/>
              <a:ext cx="2185181" cy="226066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3329177" y="-69239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/>
              <a:t>Reverse Proxy 1 Arm</a:t>
            </a:r>
            <a:endParaRPr lang="en-US" sz="45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562" y="2621101"/>
            <a:ext cx="601017" cy="60101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10709802" y="4957767"/>
            <a:ext cx="1132293" cy="18565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l="19473" r="19538"/>
          <a:stretch/>
        </p:blipFill>
        <p:spPr>
          <a:xfrm>
            <a:off x="5442053" y="1791320"/>
            <a:ext cx="351071" cy="575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6" y="1713051"/>
            <a:ext cx="711363" cy="71136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497924" y="3974827"/>
            <a:ext cx="181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DMZ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Analyzing Network Traffic Across </a:t>
            </a:r>
            <a:r>
              <a:rPr lang="mr-IN" sz="4500" b="1" dirty="0" smtClean="0"/>
              <a:t>…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90949" y="2373125"/>
            <a:ext cx="1969977" cy="3406624"/>
            <a:chOff x="4390949" y="2373125"/>
            <a:chExt cx="1969977" cy="340662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0949" y="2373125"/>
              <a:ext cx="1969977" cy="19699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546304" y="5071863"/>
              <a:ext cx="1814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mtClean="0"/>
                <a:t>Router</a:t>
              </a:r>
              <a:endParaRPr lang="en-US" sz="4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33412" y="3255356"/>
            <a:ext cx="3397841" cy="3698889"/>
            <a:chOff x="7733412" y="3255356"/>
            <a:chExt cx="3397841" cy="36988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3412" y="3255356"/>
              <a:ext cx="3397841" cy="181650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25021" y="5015253"/>
              <a:ext cx="18146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Reverse Proxy</a:t>
              </a:r>
            </a:p>
            <a:p>
              <a:endParaRPr lang="en-US" sz="4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3020" y="3609759"/>
            <a:ext cx="2453167" cy="2477766"/>
            <a:chOff x="513020" y="3609759"/>
            <a:chExt cx="2453167" cy="2477766"/>
          </a:xfrm>
        </p:grpSpPr>
        <p:sp>
          <p:nvSpPr>
            <p:cNvPr id="20" name="TextBox 19"/>
            <p:cNvSpPr txBox="1"/>
            <p:nvPr/>
          </p:nvSpPr>
          <p:spPr>
            <a:xfrm>
              <a:off x="513020" y="4764086"/>
              <a:ext cx="24531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Basic Switch</a:t>
              </a:r>
              <a:endParaRPr lang="en-US" sz="4000" dirty="0">
                <a:solidFill>
                  <a:schemeClr val="accent6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50818" b="13114"/>
            <a:stretch/>
          </p:blipFill>
          <p:spPr>
            <a:xfrm>
              <a:off x="830423" y="3609759"/>
              <a:ext cx="1916189" cy="691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01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808" y="1613107"/>
            <a:ext cx="3030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N/A</a:t>
            </a:r>
            <a:endParaRPr lang="en-US" b="1" dirty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5081881" y="434937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LAN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41835" y="2701240"/>
            <a:ext cx="2897587" cy="691651"/>
            <a:chOff x="6541835" y="2701240"/>
            <a:chExt cx="2897587" cy="69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1835" y="2701240"/>
              <a:ext cx="720470" cy="6916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85299" y="2887441"/>
              <a:ext cx="2554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Forwarding (MAC) Table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1974" y="3568821"/>
            <a:ext cx="1434904" cy="369332"/>
            <a:chOff x="4961974" y="3568821"/>
            <a:chExt cx="143490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4961974" y="356882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606" y="356882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969" y="379302"/>
            <a:ext cx="1257536" cy="12575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067" y="234709"/>
            <a:ext cx="795341" cy="79534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>
            <a:off x="7065818" y="1636838"/>
            <a:ext cx="1466919" cy="109973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146564" y="311455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  <a:endParaRPr lang="nb-NO" sz="1600" dirty="0" smtClean="0">
              <a:solidFill>
                <a:schemeClr val="accent6"/>
              </a:solidFill>
            </a:endParaRP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AB:AB:AB:AB:AB:AB</a:t>
            </a:r>
          </a:p>
        </p:txBody>
      </p:sp>
    </p:spTree>
    <p:extLst>
      <p:ext uri="{BB962C8B-B14F-4D97-AF65-F5344CB8AC3E}">
        <p14:creationId xmlns:p14="http://schemas.microsoft.com/office/powerpoint/2010/main" val="1898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1" grpId="0"/>
      <p:bldP spid="2" grpId="0"/>
      <p:bldP spid="14" grpId="0"/>
      <p:bldP spid="21" grpId="0"/>
      <p:bldP spid="24" grpId="0"/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50818" b="13114"/>
          <a:stretch/>
        </p:blipFill>
        <p:spPr>
          <a:xfrm>
            <a:off x="5039228" y="2891246"/>
            <a:ext cx="1916189" cy="69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7" y="4389054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6526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2"/>
                </a:solidFill>
              </a:rPr>
              <a:t>IP -- </a:t>
            </a:r>
            <a:r>
              <a:rPr lang="nb-NO" dirty="0" smtClean="0">
                <a:solidFill>
                  <a:schemeClr val="accent2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2"/>
                </a:solidFill>
              </a:rPr>
              <a:t>MAC </a:t>
            </a:r>
            <a:r>
              <a:rPr lang="mr-IN" b="1" dirty="0" smtClean="0">
                <a:solidFill>
                  <a:schemeClr val="accent2"/>
                </a:solidFill>
              </a:rPr>
              <a:t>–</a:t>
            </a:r>
            <a:r>
              <a:rPr lang="nb-NO" b="1" dirty="0" smtClean="0">
                <a:solidFill>
                  <a:schemeClr val="accent2"/>
                </a:solidFill>
              </a:rPr>
              <a:t> </a:t>
            </a:r>
            <a:r>
              <a:rPr lang="nb-NO" dirty="0" smtClean="0">
                <a:solidFill>
                  <a:schemeClr val="accent2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9664" y="3281304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192.168.14.11/24</a:t>
            </a:r>
            <a:endParaRPr lang="nb-NO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808" y="1613107"/>
            <a:ext cx="3030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Basic Switch</a:t>
            </a:r>
          </a:p>
          <a:p>
            <a:r>
              <a:rPr lang="nb-NO" b="1" dirty="0" smtClean="0"/>
              <a:t>IP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smtClean="0"/>
              <a:t>MAC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N/A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N/A</a:t>
            </a:r>
            <a:endParaRPr lang="en-US" b="1" dirty="0"/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27092" y="3630892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431" y="4266189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03861" y="359397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00808" y="537281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3577079" y="474549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5377" y="4777883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0020" y="22158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L2 Switch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28" y="5703028"/>
            <a:ext cx="720470" cy="6916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330" y="6048854"/>
            <a:ext cx="720470" cy="6916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41835" y="2701240"/>
            <a:ext cx="2897587" cy="691651"/>
            <a:chOff x="6541835" y="2701240"/>
            <a:chExt cx="2897587" cy="69165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1835" y="2701240"/>
              <a:ext cx="720470" cy="6916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885299" y="2887441"/>
              <a:ext cx="25541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Forwarding (MAC) Table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871" y="5885194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73913" y="6054030"/>
            <a:ext cx="1888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ARP 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Route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961974" y="3568821"/>
            <a:ext cx="1434904" cy="369332"/>
            <a:chOff x="4961974" y="3568821"/>
            <a:chExt cx="1434904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4961974" y="356882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606" y="356882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739" y="4107815"/>
            <a:ext cx="1350554" cy="13505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05" y="1878584"/>
            <a:ext cx="1969977" cy="196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96" y="4521281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431" y="3079551"/>
            <a:ext cx="5155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192.168.13.1</a:t>
            </a:r>
          </a:p>
          <a:p>
            <a:r>
              <a:rPr lang="nb-NO" dirty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   </a:t>
            </a:r>
            <a:r>
              <a:rPr lang="nb-NO" dirty="0" err="1" smtClean="0"/>
              <a:t>Route</a:t>
            </a:r>
            <a:r>
              <a:rPr lang="nb-NO" dirty="0" smtClean="0"/>
              <a:t> </a:t>
            </a:r>
            <a:r>
              <a:rPr lang="mr-IN" dirty="0" smtClean="0"/>
              <a:t>–</a:t>
            </a:r>
            <a:r>
              <a:rPr lang="nb-NO" dirty="0" smtClean="0"/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192.168.14.0/24 </a:t>
            </a:r>
            <a:r>
              <a:rPr lang="nb-NO" dirty="0" smtClean="0"/>
              <a:t>VIA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7138" y="2833415"/>
            <a:ext cx="52293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/>
              <a:t>Server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pPr algn="r"/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pPr algn="r"/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nb-NO" dirty="0" smtClean="0"/>
              <a:t>192.168.14.1</a:t>
            </a:r>
          </a:p>
          <a:p>
            <a:pPr algn="r"/>
            <a:r>
              <a:rPr lang="nb-NO" dirty="0"/>
              <a:t>	 </a:t>
            </a:r>
            <a:r>
              <a:rPr lang="nb-NO" dirty="0" err="1"/>
              <a:t>Route</a:t>
            </a:r>
            <a:r>
              <a:rPr lang="nb-NO" dirty="0"/>
              <a:t> </a:t>
            </a:r>
            <a:r>
              <a:rPr lang="mr-IN" dirty="0"/>
              <a:t>–</a:t>
            </a:r>
            <a:r>
              <a:rPr lang="nb-NO" dirty="0"/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192.168.13.0/24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smtClean="0"/>
              <a:t>VIA </a:t>
            </a:r>
            <a:r>
              <a:rPr lang="nb-NO" dirty="0" smtClean="0">
                <a:solidFill>
                  <a:schemeClr val="accent6"/>
                </a:solidFill>
              </a:rPr>
              <a:t>192.168.14.10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9253" y="896572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Router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192.168.14.1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323751" y="3741853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090" y="4398416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500520" y="3726200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8370" y="5557735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4702" y="4816477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BACKEND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8412" y="4798811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CLIENT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3738" y="487772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85826" y="4934624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56463" y="3755037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28478" y="3707580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02763" y="865415"/>
            <a:ext cx="1208160" cy="1322763"/>
            <a:chOff x="2602763" y="865415"/>
            <a:chExt cx="1208160" cy="132276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/>
          <p:nvPr/>
        </p:nvCxnSpPr>
        <p:spPr>
          <a:xfrm flipH="1">
            <a:off x="2808651" y="2255026"/>
            <a:ext cx="397670" cy="134783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>
            <a:off x="9496025" y="2355999"/>
            <a:ext cx="518358" cy="723552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46711" y="785723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Internet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IP -- </a:t>
            </a:r>
            <a:r>
              <a:rPr lang="nb-NO" sz="1600" dirty="0" smtClean="0">
                <a:solidFill>
                  <a:srgbClr val="FF0000"/>
                </a:solidFill>
              </a:rPr>
              <a:t>192.168.13.1</a:t>
            </a:r>
          </a:p>
          <a:p>
            <a:pPr algn="r"/>
            <a:r>
              <a:rPr lang="nb-NO" sz="1600" b="1" dirty="0" smtClean="0">
                <a:solidFill>
                  <a:srgbClr val="FF0000"/>
                </a:solidFill>
              </a:rPr>
              <a:t>MAC </a:t>
            </a:r>
            <a:r>
              <a:rPr lang="mr-IN" sz="1600" b="1" dirty="0" smtClean="0">
                <a:solidFill>
                  <a:srgbClr val="FF0000"/>
                </a:solidFill>
              </a:rPr>
              <a:t>–</a:t>
            </a:r>
            <a:r>
              <a:rPr lang="nb-NO" sz="1600" b="1" dirty="0" smtClean="0">
                <a:solidFill>
                  <a:srgbClr val="FF0000"/>
                </a:solidFill>
              </a:rPr>
              <a:t> </a:t>
            </a:r>
            <a:r>
              <a:rPr lang="nb-NO" sz="1600" dirty="0" smtClean="0">
                <a:solidFill>
                  <a:srgbClr val="FF0000"/>
                </a:solidFill>
              </a:rPr>
              <a:t>AB:AB:AB:AB:AB:AB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98031" y="706334"/>
            <a:ext cx="26422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Internet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IP -- </a:t>
            </a:r>
            <a:r>
              <a:rPr lang="nb-NO" sz="1600" dirty="0" smtClean="0">
                <a:solidFill>
                  <a:schemeClr val="accent6"/>
                </a:solidFill>
              </a:rPr>
              <a:t>192.168.14.1</a:t>
            </a:r>
          </a:p>
          <a:p>
            <a:r>
              <a:rPr lang="nb-NO" sz="1600" b="1" dirty="0" smtClean="0">
                <a:solidFill>
                  <a:schemeClr val="accent6"/>
                </a:solidFill>
              </a:rPr>
              <a:t>MAC </a:t>
            </a:r>
            <a:r>
              <a:rPr lang="mr-IN" sz="1600" b="1" dirty="0" smtClean="0">
                <a:solidFill>
                  <a:schemeClr val="accent6"/>
                </a:solidFill>
              </a:rPr>
              <a:t>–</a:t>
            </a:r>
            <a:r>
              <a:rPr lang="nb-NO" sz="1600" b="1" dirty="0" smtClean="0">
                <a:solidFill>
                  <a:schemeClr val="accent6"/>
                </a:solidFill>
              </a:rPr>
              <a:t> </a:t>
            </a:r>
            <a:r>
              <a:rPr lang="nb-NO" sz="1600" dirty="0" smtClean="0">
                <a:solidFill>
                  <a:schemeClr val="accent6"/>
                </a:solidFill>
              </a:rPr>
              <a:t>BA:BA:BA:BA:BA:BA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25592" y="5694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L3 Routing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673997" y="862662"/>
            <a:ext cx="1208160" cy="1322763"/>
            <a:chOff x="2602763" y="865415"/>
            <a:chExt cx="1208160" cy="132276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763" y="980018"/>
              <a:ext cx="1208160" cy="120816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8397" y="865415"/>
              <a:ext cx="795341" cy="79534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7816" y="5852933"/>
            <a:ext cx="1953227" cy="705386"/>
            <a:chOff x="47816" y="5852933"/>
            <a:chExt cx="1953227" cy="70538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0573" y="5852933"/>
              <a:ext cx="720470" cy="69165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7816" y="6035099"/>
              <a:ext cx="188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ARP Table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Route Table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047141" y="5852933"/>
            <a:ext cx="2561700" cy="691651"/>
            <a:chOff x="10150139" y="6035099"/>
            <a:chExt cx="2561700" cy="69165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0139" y="6035099"/>
              <a:ext cx="720470" cy="69165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823722" y="6040275"/>
              <a:ext cx="188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ARP Table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400" dirty="0" smtClean="0"/>
                <a:t>Route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1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39891" y="2613859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712521" y="-15592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Home Router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67833" y="2640478"/>
            <a:ext cx="7418748" cy="4101705"/>
            <a:chOff x="2167833" y="2640478"/>
            <a:chExt cx="7418748" cy="4101705"/>
          </a:xfrm>
        </p:grpSpPr>
        <p:grpSp>
          <p:nvGrpSpPr>
            <p:cNvPr id="71" name="Group 70"/>
            <p:cNvGrpSpPr/>
            <p:nvPr/>
          </p:nvGrpSpPr>
          <p:grpSpPr>
            <a:xfrm>
              <a:off x="2167833" y="2640478"/>
              <a:ext cx="7418748" cy="3307250"/>
              <a:chOff x="2167833" y="2640478"/>
              <a:chExt cx="7418748" cy="330725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3350851" y="3634662"/>
                <a:ext cx="2434788" cy="147010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6547627" y="3630957"/>
                <a:ext cx="976328" cy="203791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7347202" y="3299869"/>
                <a:ext cx="976041" cy="9439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3243" y="2640478"/>
                <a:ext cx="1263338" cy="126333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833" y="4684390"/>
                <a:ext cx="1263338" cy="1263338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286" y="5478845"/>
              <a:ext cx="1263338" cy="1263338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/>
          <a:srcRect l="19473" r="19020"/>
          <a:stretch/>
        </p:blipFill>
        <p:spPr>
          <a:xfrm>
            <a:off x="5887316" y="737612"/>
            <a:ext cx="689317" cy="1120723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086512" y="1870011"/>
            <a:ext cx="6631272" cy="4719161"/>
            <a:chOff x="3086512" y="1870011"/>
            <a:chExt cx="6631272" cy="4719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4985467" y="5468449"/>
              <a:ext cx="689317" cy="11207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09250" y="1870011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eth1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3086512" y="2711786"/>
              <a:ext cx="689317" cy="112072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/>
            <a:srcRect l="19473" r="19020"/>
            <a:stretch/>
          </p:blipFill>
          <p:spPr>
            <a:xfrm>
              <a:off x="9028467" y="4684390"/>
              <a:ext cx="689317" cy="1120723"/>
            </a:xfrm>
            <a:prstGeom prst="rect">
              <a:avLst/>
            </a:prstGeom>
          </p:spPr>
        </p:pic>
        <p:cxnSp>
          <p:nvCxnSpPr>
            <p:cNvPr id="52" name="Straight Connector 51"/>
            <p:cNvCxnSpPr>
              <a:stCxn id="39" idx="3"/>
            </p:cNvCxnSpPr>
            <p:nvPr/>
          </p:nvCxnSpPr>
          <p:spPr>
            <a:xfrm>
              <a:off x="3775829" y="3272148"/>
              <a:ext cx="1733421" cy="12211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1"/>
            </p:cNvCxnSpPr>
            <p:nvPr/>
          </p:nvCxnSpPr>
          <p:spPr>
            <a:xfrm flipH="1" flipV="1">
              <a:off x="7166592" y="3506842"/>
              <a:ext cx="1861875" cy="173791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" idx="0"/>
            </p:cNvCxnSpPr>
            <p:nvPr/>
          </p:nvCxnSpPr>
          <p:spPr>
            <a:xfrm flipV="1">
              <a:off x="5330126" y="3670229"/>
              <a:ext cx="719852" cy="179822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8" idx="2"/>
            </p:cNvCxnSpPr>
            <p:nvPr/>
          </p:nvCxnSpPr>
          <p:spPr>
            <a:xfrm>
              <a:off x="5818886" y="2239343"/>
              <a:ext cx="0" cy="106052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277566" y="1865333"/>
            <a:ext cx="614720" cy="1285830"/>
            <a:chOff x="6277566" y="1865333"/>
            <a:chExt cx="614720" cy="1285830"/>
          </a:xfrm>
        </p:grpSpPr>
        <p:sp>
          <p:nvSpPr>
            <p:cNvPr id="19" name="TextBox 18"/>
            <p:cNvSpPr txBox="1"/>
            <p:nvPr/>
          </p:nvSpPr>
          <p:spPr>
            <a:xfrm>
              <a:off x="6277566" y="1865333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cxnSp>
          <p:nvCxnSpPr>
            <p:cNvPr id="67" name="Straight Connector 66"/>
            <p:cNvCxnSpPr>
              <a:stCxn id="19" idx="2"/>
            </p:cNvCxnSpPr>
            <p:nvPr/>
          </p:nvCxnSpPr>
          <p:spPr>
            <a:xfrm>
              <a:off x="6584926" y="2234665"/>
              <a:ext cx="0" cy="9164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5431013" y="3020967"/>
            <a:ext cx="1916189" cy="69113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196615" y="88291"/>
            <a:ext cx="1969977" cy="1806811"/>
            <a:chOff x="6892286" y="369517"/>
            <a:chExt cx="1969977" cy="18068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t="8284"/>
            <a:stretch/>
          </p:blipFill>
          <p:spPr>
            <a:xfrm>
              <a:off x="6892286" y="369517"/>
              <a:ext cx="1969977" cy="180681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047641" y="895339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ROUTER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01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386" y="4562775"/>
            <a:ext cx="2129465" cy="21294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2931" y="278878"/>
            <a:ext cx="12511130" cy="6812456"/>
            <a:chOff x="-82592" y="-452642"/>
            <a:chExt cx="12511130" cy="68124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9473" r="19538"/>
            <a:stretch/>
          </p:blipFill>
          <p:spPr>
            <a:xfrm>
              <a:off x="8961473" y="3846032"/>
              <a:ext cx="1298752" cy="21294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8702" y="2603827"/>
              <a:ext cx="515561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u="sng" dirty="0" smtClean="0"/>
                <a:t>Client</a:t>
              </a:r>
            </a:p>
            <a:p>
              <a:r>
                <a:rPr lang="nb-NO" b="1" dirty="0" smtClean="0">
                  <a:solidFill>
                    <a:srgbClr val="FF0000"/>
                  </a:solidFill>
                </a:rPr>
                <a:t>IP -- </a:t>
              </a:r>
              <a:r>
                <a:rPr lang="nb-NO" dirty="0" smtClean="0">
                  <a:solidFill>
                    <a:srgbClr val="FF0000"/>
                  </a:solidFill>
                </a:rPr>
                <a:t>192.168.13.5</a:t>
              </a:r>
            </a:p>
            <a:p>
              <a:r>
                <a:rPr lang="nb-NO" b="1" dirty="0" smtClean="0">
                  <a:solidFill>
                    <a:srgbClr val="FF0000"/>
                  </a:solidFill>
                </a:rPr>
                <a:t>MAC </a:t>
              </a:r>
              <a:r>
                <a:rPr lang="mr-IN" b="1" dirty="0" smtClean="0">
                  <a:solidFill>
                    <a:srgbClr val="FF0000"/>
                  </a:solidFill>
                </a:rPr>
                <a:t>–</a:t>
              </a:r>
              <a:r>
                <a:rPr lang="nb-NO" b="1" dirty="0" smtClean="0">
                  <a:solidFill>
                    <a:srgbClr val="FF0000"/>
                  </a:solidFill>
                </a:rPr>
                <a:t> </a:t>
              </a:r>
              <a:r>
                <a:rPr lang="nb-NO" dirty="0" smtClean="0">
                  <a:solidFill>
                    <a:srgbClr val="FF0000"/>
                  </a:solidFill>
                </a:rPr>
                <a:t>XX:XX:XX:XX:XX:XX</a:t>
              </a:r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nb-NO" dirty="0" smtClean="0"/>
                <a:t>192.168.13.1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18249" y="2555303"/>
              <a:ext cx="522939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b="1" u="sng" dirty="0" smtClean="0"/>
                <a:t>Servers</a:t>
              </a:r>
            </a:p>
            <a:p>
              <a:pPr algn="r"/>
              <a:r>
                <a:rPr lang="nb-NO" b="1" dirty="0" smtClean="0">
                  <a:solidFill>
                    <a:schemeClr val="accent6"/>
                  </a:solidFill>
                </a:rPr>
                <a:t>IPs -- </a:t>
              </a:r>
              <a:r>
                <a:rPr lang="nb-NO" dirty="0" smtClean="0">
                  <a:solidFill>
                    <a:schemeClr val="accent6"/>
                  </a:solidFill>
                </a:rPr>
                <a:t>192.168.14.11</a:t>
              </a:r>
              <a:r>
                <a:rPr lang="nb-NO" b="1" dirty="0" smtClean="0"/>
                <a:t>-</a:t>
              </a:r>
              <a:r>
                <a:rPr lang="nb-NO" dirty="0" smtClean="0">
                  <a:solidFill>
                    <a:schemeClr val="accent6"/>
                  </a:solidFill>
                </a:rPr>
                <a:t>12</a:t>
              </a:r>
            </a:p>
            <a:p>
              <a:pPr algn="r"/>
              <a:r>
                <a:rPr lang="nb-NO" b="1" dirty="0" smtClean="0">
                  <a:solidFill>
                    <a:schemeClr val="accent6"/>
                  </a:solidFill>
                </a:rPr>
                <a:t>MACs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XY:XY:XY:XY:XY:XY</a:t>
              </a:r>
            </a:p>
            <a:p>
              <a:pPr algn="r"/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nb-NO" dirty="0" smtClean="0"/>
                <a:t>192.168.14.1</a:t>
              </a:r>
            </a:p>
          </p:txBody>
        </p:sp>
        <p:cxnSp>
          <p:nvCxnSpPr>
            <p:cNvPr id="13" name="Elbow Connector 12"/>
            <p:cNvCxnSpPr>
              <a:endCxn id="32" idx="2"/>
            </p:cNvCxnSpPr>
            <p:nvPr/>
          </p:nvCxnSpPr>
          <p:spPr>
            <a:xfrm flipV="1">
              <a:off x="3241159" y="3544177"/>
              <a:ext cx="2347432" cy="1123158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498" y="3723167"/>
              <a:ext cx="2252330" cy="2252330"/>
            </a:xfrm>
            <a:prstGeom prst="rect">
              <a:avLst/>
            </a:prstGeom>
          </p:spPr>
        </p:pic>
        <p:cxnSp>
          <p:nvCxnSpPr>
            <p:cNvPr id="16" name="Elbow Connector 15"/>
            <p:cNvCxnSpPr/>
            <p:nvPr/>
          </p:nvCxnSpPr>
          <p:spPr>
            <a:xfrm rot="10800000">
              <a:off x="6473750" y="3557913"/>
              <a:ext cx="2487723" cy="1084862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785778" y="4882486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10889" y="4202472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6"/>
                  </a:solidFill>
                </a:rPr>
                <a:t>BACKEND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95820" y="4123562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CLIENT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1146" y="4202472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03234" y="4259375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886" y="3032331"/>
              <a:ext cx="61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  <a:endParaRPr lang="en-US" b="1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494961" y="177648"/>
              <a:ext cx="1257536" cy="1402129"/>
              <a:chOff x="1043800" y="221323"/>
              <a:chExt cx="1257536" cy="140212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800" y="365916"/>
                <a:ext cx="1257536" cy="125753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4898" y="221323"/>
                <a:ext cx="795341" cy="795341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9790266" y="395239"/>
              <a:ext cx="1257536" cy="1402129"/>
              <a:chOff x="2049401" y="337941"/>
              <a:chExt cx="1257536" cy="140212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9401" y="482534"/>
                <a:ext cx="1257536" cy="1257536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0499" y="337941"/>
                <a:ext cx="795341" cy="795341"/>
              </a:xfrm>
              <a:prstGeom prst="rect">
                <a:avLst/>
              </a:prstGeom>
            </p:spPr>
          </p:pic>
        </p:grpSp>
        <p:cxnSp>
          <p:nvCxnSpPr>
            <p:cNvPr id="26" name="Straight Connector 25"/>
            <p:cNvCxnSpPr>
              <a:stCxn id="5" idx="2"/>
            </p:cNvCxnSpPr>
            <p:nvPr/>
          </p:nvCxnSpPr>
          <p:spPr>
            <a:xfrm>
              <a:off x="3123729" y="1579777"/>
              <a:ext cx="0" cy="145255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3" idx="2"/>
            </p:cNvCxnSpPr>
            <p:nvPr/>
          </p:nvCxnSpPr>
          <p:spPr>
            <a:xfrm>
              <a:off x="10419034" y="1797368"/>
              <a:ext cx="7573" cy="1037949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-82592" y="92955"/>
              <a:ext cx="264226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u="sng" dirty="0" smtClean="0"/>
                <a:t>Internet</a:t>
              </a:r>
            </a:p>
            <a:p>
              <a:pPr algn="r"/>
              <a:r>
                <a:rPr lang="nb-NO" sz="1600" b="1" dirty="0" smtClean="0">
                  <a:solidFill>
                    <a:srgbClr val="FF0000"/>
                  </a:solidFill>
                </a:rPr>
                <a:t>IP --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192.168.13.1</a:t>
              </a:r>
            </a:p>
            <a:p>
              <a:pPr algn="r"/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AB:AB:AB:AB:AB:AB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86269" y="-452642"/>
              <a:ext cx="264226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 smtClean="0"/>
                <a:t>Internet</a:t>
              </a: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IP -- </a:t>
              </a:r>
              <a:r>
                <a:rPr lang="nb-NO" sz="1600" dirty="0" smtClean="0">
                  <a:solidFill>
                    <a:schemeClr val="accent6"/>
                  </a:solidFill>
                </a:rPr>
                <a:t>192.168.14.1</a:t>
              </a: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600" dirty="0" smtClean="0">
                  <a:solidFill>
                    <a:schemeClr val="accent6"/>
                  </a:solidFill>
                </a:rPr>
                <a:t>BA:BA:BA:BA:BA:BA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2281" y="1682800"/>
              <a:ext cx="3011106" cy="160975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727990" y="107769"/>
              <a:ext cx="2685379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 smtClean="0"/>
                <a:t>Proxy (2 Arm)</a:t>
              </a: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VIP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600" dirty="0" smtClean="0">
                  <a:solidFill>
                    <a:srgbClr val="FF0000"/>
                  </a:solidFill>
                </a:rPr>
                <a:t>.10</a:t>
              </a:r>
              <a:endParaRPr lang="nb-NO" sz="1600" b="1" dirty="0" smtClean="0">
                <a:solidFill>
                  <a:srgbClr val="FF0000"/>
                </a:solidFill>
              </a:endParaRP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SNIP </a:t>
              </a:r>
              <a:r>
                <a:rPr lang="mr-IN" sz="16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600" dirty="0" smtClean="0">
                  <a:solidFill>
                    <a:schemeClr val="accent6"/>
                  </a:solidFill>
                </a:rPr>
                <a:t>192.168.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14</a:t>
              </a:r>
              <a:r>
                <a:rPr lang="nb-NO" sz="1600" dirty="0" smtClean="0">
                  <a:solidFill>
                    <a:schemeClr val="accent6"/>
                  </a:solidFill>
                </a:rPr>
                <a:t>.10</a:t>
              </a:r>
            </a:p>
            <a:p>
              <a:r>
                <a:rPr lang="nb-NO" sz="1600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6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6"/>
                  </a:solidFill>
                </a:rPr>
                <a:t> </a:t>
              </a:r>
              <a:r>
                <a:rPr lang="nb-NO" sz="1600" dirty="0" smtClean="0">
                  <a:solidFill>
                    <a:schemeClr val="accent6"/>
                  </a:solidFill>
                </a:rPr>
                <a:t>BB:BB:BB:BB:BB:BB</a:t>
              </a:r>
            </a:p>
            <a:p>
              <a:r>
                <a:rPr lang="nb-NO" sz="1600" b="1" dirty="0" err="1" smtClean="0"/>
                <a:t>Default</a:t>
              </a:r>
              <a:r>
                <a:rPr lang="nb-NO" sz="1600" b="1" dirty="0" smtClean="0"/>
                <a:t> </a:t>
              </a:r>
              <a:r>
                <a:rPr lang="nb-NO" sz="1600" b="1" dirty="0" err="1" smtClean="0"/>
                <a:t>Route</a:t>
              </a:r>
              <a:r>
                <a:rPr lang="nb-NO" sz="1600" b="1" dirty="0" smtClean="0"/>
                <a:t> </a:t>
              </a:r>
              <a:r>
                <a:rPr lang="mr-IN" sz="1600" b="1" dirty="0" smtClean="0"/>
                <a:t>–</a:t>
              </a:r>
              <a:r>
                <a:rPr lang="nb-NO" sz="1600" b="1" dirty="0" smtClean="0"/>
                <a:t> </a:t>
              </a:r>
              <a:r>
                <a:rPr lang="en-US" sz="1600" dirty="0" smtClean="0"/>
                <a:t>192.168.13.1</a:t>
              </a:r>
            </a:p>
            <a:p>
              <a:endParaRPr lang="en-US" sz="16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05104" y="29054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mtClean="0"/>
              <a:t>Reverse Proxy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6050" y="3906033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eth2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210892" y="390636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19473" r="19538"/>
          <a:stretch/>
        </p:blipFill>
        <p:spPr>
          <a:xfrm>
            <a:off x="4905734" y="3972726"/>
            <a:ext cx="351071" cy="5756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00" y="3922816"/>
            <a:ext cx="711363" cy="711363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5481412" y="4506253"/>
            <a:ext cx="955472" cy="771722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Air Gap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38" idx="2"/>
          </p:cNvCxnSpPr>
          <p:nvPr/>
        </p:nvCxnSpPr>
        <p:spPr>
          <a:xfrm flipV="1">
            <a:off x="7229475" y="1758008"/>
            <a:ext cx="899457" cy="770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35127" y="1419454"/>
            <a:ext cx="198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600" b="1" dirty="0" smtClean="0"/>
              <a:t>NSIP </a:t>
            </a:r>
            <a:r>
              <a:rPr lang="mr-IN" sz="1600" b="1" dirty="0" smtClean="0"/>
              <a:t>–</a:t>
            </a:r>
            <a:r>
              <a:rPr lang="nb-NO" sz="1600" b="1" dirty="0" smtClean="0"/>
              <a:t> 172.16.10.10</a:t>
            </a:r>
            <a:endParaRPr lang="nb-NO" sz="1600" b="1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7995521" y="1758008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2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Advanced Networking</a:t>
            </a:r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13" y="307247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888983"/>
            <a:ext cx="24531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Basic Switch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4847" y="4773657"/>
            <a:ext cx="1814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Router Firewall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2" y="5046767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Reverse Proxy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28" y="2483472"/>
            <a:ext cx="1351741" cy="1351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818" b="13114"/>
          <a:stretch/>
        </p:blipFill>
        <p:spPr>
          <a:xfrm>
            <a:off x="959694" y="3489643"/>
            <a:ext cx="1916189" cy="6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70096" y="136672"/>
            <a:ext cx="11813006" cy="6871660"/>
            <a:chOff x="29419" y="-46208"/>
            <a:chExt cx="11813006" cy="6871660"/>
          </a:xfrm>
        </p:grpSpPr>
        <p:cxnSp>
          <p:nvCxnSpPr>
            <p:cNvPr id="13" name="Elbow Connector 12"/>
            <p:cNvCxnSpPr/>
            <p:nvPr/>
          </p:nvCxnSpPr>
          <p:spPr>
            <a:xfrm flipV="1">
              <a:off x="1805563" y="4351416"/>
              <a:ext cx="2347432" cy="1516323"/>
            </a:xfrm>
            <a:prstGeom prst="bentConnector2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301084" y="4681341"/>
              <a:ext cx="42299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500" dirty="0">
                  <a:latin typeface="Inconsolata Medium" charset="0"/>
                  <a:ea typeface="Inconsolata Medium" charset="0"/>
                  <a:cs typeface="Inconsolata Medium" charset="0"/>
                </a:rPr>
                <a:t>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ing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traceroute &lt;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&gt;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rp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a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route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n </a:t>
              </a:r>
              <a:r>
                <a:rPr lang="en-US" sz="1500" b="1" dirty="0" smtClean="0"/>
                <a:t>or</a:t>
              </a:r>
              <a:r>
                <a:rPr lang="en-US" sz="1500" dirty="0" smtClean="0"/>
                <a:t> 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netstat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mr-IN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–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rn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tcpdum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-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i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 any -w 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mnt</a:t>
              </a:r>
              <a:r>
                <a:rPr lang="en-US" sz="1500" dirty="0" smtClean="0"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1500" dirty="0" err="1" smtClean="0">
                  <a:latin typeface="Inconsolata Medium" charset="0"/>
                  <a:ea typeface="Inconsolata Medium" charset="0"/>
                  <a:cs typeface="Inconsolata Medium" charset="0"/>
                </a:rPr>
                <a:t>test.pcap</a:t>
              </a:r>
              <a:endParaRPr lang="en-US" sz="1500" dirty="0" smtClean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96078" y="534907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accent6"/>
                  </a:solidFill>
                </a:rPr>
                <a:t>BACKEND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64062" y="5434766"/>
              <a:ext cx="181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CLIENT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9419" y="3467956"/>
              <a:ext cx="3336258" cy="3357496"/>
              <a:chOff x="1240349" y="2618001"/>
              <a:chExt cx="3336258" cy="335749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240349" y="2618001"/>
                <a:ext cx="333625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u="sng" dirty="0" smtClean="0"/>
                  <a:t>Client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IP --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192.168.13.5</a:t>
                </a:r>
              </a:p>
              <a:p>
                <a:r>
                  <a:rPr lang="nb-NO" b="1" dirty="0" smtClean="0">
                    <a:solidFill>
                      <a:srgbClr val="FF0000"/>
                    </a:solidFill>
                  </a:rPr>
                  <a:t>MAC </a:t>
                </a:r>
                <a:r>
                  <a:rPr lang="mr-IN" b="1" dirty="0" smtClean="0">
                    <a:solidFill>
                      <a:srgbClr val="FF0000"/>
                    </a:solidFill>
                  </a:rPr>
                  <a:t>–</a:t>
                </a:r>
                <a:r>
                  <a:rPr lang="nb-NO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nb-NO" dirty="0" smtClean="0">
                    <a:solidFill>
                      <a:srgbClr val="FF0000"/>
                    </a:solidFill>
                  </a:rPr>
                  <a:t>XX:XX:XX:XX:XX:XX</a:t>
                </a:r>
              </a:p>
              <a:p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192.168.13.10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3498" y="3723167"/>
                <a:ext cx="2252330" cy="225233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559312" y="4584811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415793" y="3189673"/>
              <a:ext cx="3426632" cy="3408802"/>
              <a:chOff x="7555443" y="2566695"/>
              <a:chExt cx="3426632" cy="340880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6804" y="3846032"/>
                <a:ext cx="2129465" cy="212946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555443" y="2566695"/>
                <a:ext cx="3426632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u="sng" dirty="0" smtClean="0"/>
                  <a:t>Server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IP --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192.168.14.11</a:t>
                </a:r>
              </a:p>
              <a:p>
                <a:pPr algn="r"/>
                <a:r>
                  <a:rPr lang="nb-NO" b="1" dirty="0" smtClean="0">
                    <a:solidFill>
                      <a:schemeClr val="accent6"/>
                    </a:solidFill>
                  </a:rPr>
                  <a:t>MAC </a:t>
                </a:r>
                <a:r>
                  <a:rPr lang="mr-IN" b="1" dirty="0" smtClean="0">
                    <a:solidFill>
                      <a:schemeClr val="accent6"/>
                    </a:solidFill>
                  </a:rPr>
                  <a:t>–</a:t>
                </a:r>
                <a:r>
                  <a:rPr lang="nb-NO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nb-NO" dirty="0" smtClean="0">
                    <a:solidFill>
                      <a:schemeClr val="accent6"/>
                    </a:solidFill>
                  </a:rPr>
                  <a:t>YY:YY:YY:YY:YY:YY</a:t>
                </a:r>
              </a:p>
              <a:p>
                <a:pPr algn="r"/>
                <a:r>
                  <a:rPr lang="nb-NO" b="1" dirty="0" err="1" smtClean="0"/>
                  <a:t>Default</a:t>
                </a:r>
                <a:r>
                  <a:rPr lang="nb-NO" b="1" dirty="0" smtClean="0"/>
                  <a:t> </a:t>
                </a:r>
                <a:r>
                  <a:rPr lang="nb-NO" b="1" dirty="0" err="1" smtClean="0"/>
                  <a:t>Route</a:t>
                </a:r>
                <a:r>
                  <a:rPr lang="nb-NO" b="1" dirty="0" smtClean="0"/>
                  <a:t> </a:t>
                </a:r>
                <a:r>
                  <a:rPr lang="mr-IN" b="1" dirty="0" smtClean="0"/>
                  <a:t>–</a:t>
                </a:r>
                <a:r>
                  <a:rPr lang="nb-NO" b="1" dirty="0" smtClean="0"/>
                  <a:t> </a:t>
                </a:r>
                <a:r>
                  <a:rPr lang="nb-NO" dirty="0" smtClean="0"/>
                  <a:t>192.168.14.10</a:t>
                </a:r>
                <a:endParaRPr lang="en-US" dirty="0" smtClean="0"/>
              </a:p>
              <a:p>
                <a:pPr algn="r"/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96940" y="4726098"/>
                <a:ext cx="614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484244" y="2957651"/>
              <a:ext cx="1750407" cy="1404521"/>
              <a:chOff x="4189963" y="2763824"/>
              <a:chExt cx="1750407" cy="140452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510632" y="3799013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eth1</a:t>
                </a:r>
                <a:endParaRPr lang="en-US" b="1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4189963" y="2763824"/>
                <a:ext cx="1750407" cy="1126929"/>
                <a:chOff x="4189963" y="2763824"/>
                <a:chExt cx="1750407" cy="1126929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9963" y="2763824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5321098" y="3415892"/>
                  <a:ext cx="6192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eth2</a:t>
                  </a:r>
                  <a:endParaRPr lang="en-US" b="1" dirty="0"/>
                </a:p>
              </p:txBody>
            </p:sp>
          </p:grpSp>
        </p:grpSp>
        <p:cxnSp>
          <p:nvCxnSpPr>
            <p:cNvPr id="16" name="Elbow Connector 15"/>
            <p:cNvCxnSpPr>
              <a:endCxn id="32" idx="2"/>
            </p:cNvCxnSpPr>
            <p:nvPr/>
          </p:nvCxnSpPr>
          <p:spPr>
            <a:xfrm rot="10800000">
              <a:off x="7812015" y="4402592"/>
              <a:ext cx="1883917" cy="1361944"/>
            </a:xfrm>
            <a:prstGeom prst="bentConnector2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991720" y="2984989"/>
              <a:ext cx="1774497" cy="1417603"/>
              <a:chOff x="6428590" y="2763824"/>
              <a:chExt cx="1774497" cy="1417603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28590" y="2763824"/>
                <a:ext cx="1774497" cy="1126929"/>
                <a:chOff x="6601316" y="2785547"/>
                <a:chExt cx="1774497" cy="112692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48884" y="2785547"/>
                  <a:ext cx="1126929" cy="1126929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6601316" y="3415892"/>
                  <a:ext cx="614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eth1</a:t>
                  </a:r>
                  <a:endParaRPr lang="en-US" b="1" dirty="0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939248" y="3812095"/>
                <a:ext cx="61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eth0</a:t>
                </a:r>
                <a:endParaRPr lang="en-US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683956" y="800325"/>
              <a:ext cx="303027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 smtClean="0"/>
                <a:t>Router-1 (Edge)</a:t>
              </a: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IP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192.168.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13</a:t>
              </a:r>
              <a:r>
                <a:rPr lang="nb-NO" sz="1600" dirty="0" smtClean="0">
                  <a:solidFill>
                    <a:srgbClr val="FF0000"/>
                  </a:solidFill>
                </a:rPr>
                <a:t>.10</a:t>
              </a:r>
              <a:endParaRPr lang="nb-NO" sz="1600" b="1" dirty="0" smtClean="0">
                <a:solidFill>
                  <a:srgbClr val="FF0000"/>
                </a:solidFill>
              </a:endParaRPr>
            </a:p>
            <a:p>
              <a:r>
                <a:rPr lang="nb-NO" sz="1600" b="1" dirty="0" smtClean="0">
                  <a:solidFill>
                    <a:srgbClr val="FF0000"/>
                  </a:solidFill>
                </a:rPr>
                <a:t>MAC </a:t>
              </a:r>
              <a:r>
                <a:rPr lang="mr-IN" sz="1600" b="1" dirty="0" smtClean="0">
                  <a:solidFill>
                    <a:srgbClr val="FF0000"/>
                  </a:solidFill>
                </a:rPr>
                <a:t>–</a:t>
              </a:r>
              <a:r>
                <a:rPr lang="nb-NO" sz="1600" b="1" dirty="0" smtClean="0">
                  <a:solidFill>
                    <a:srgbClr val="FF0000"/>
                  </a:solidFill>
                </a:rPr>
                <a:t> </a:t>
              </a:r>
              <a:r>
                <a:rPr lang="nb-NO" sz="1600" dirty="0" smtClean="0">
                  <a:solidFill>
                    <a:srgbClr val="FF0000"/>
                  </a:solidFill>
                </a:rPr>
                <a:t>AA:AA:AA:AA:AA:AA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IP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192.168.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15</a:t>
              </a:r>
              <a:r>
                <a:rPr lang="nb-NO" sz="1600" dirty="0" smtClean="0">
                  <a:solidFill>
                    <a:schemeClr val="accent2"/>
                  </a:solidFill>
                </a:rPr>
                <a:t>.10</a:t>
              </a:r>
            </a:p>
            <a:p>
              <a:r>
                <a:rPr lang="nb-NO" sz="1600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sz="1600" b="1" dirty="0" smtClean="0">
                  <a:solidFill>
                    <a:schemeClr val="accent2"/>
                  </a:solidFill>
                </a:rPr>
                <a:t>–</a:t>
              </a:r>
              <a:r>
                <a:rPr lang="nb-NO" sz="1600" b="1" dirty="0" smtClean="0">
                  <a:solidFill>
                    <a:schemeClr val="accent2"/>
                  </a:solidFill>
                </a:rPr>
                <a:t> </a:t>
              </a:r>
              <a:r>
                <a:rPr lang="nb-NO" sz="1600" dirty="0" smtClean="0">
                  <a:solidFill>
                    <a:schemeClr val="accent2"/>
                  </a:solidFill>
                </a:rPr>
                <a:t>BB:BB:BB:BB:BB:BB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IP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>
                  <a:solidFill>
                    <a:schemeClr val="accent1"/>
                  </a:solidFill>
                </a:rPr>
                <a:t>192.168.</a:t>
              </a:r>
              <a:r>
                <a:rPr lang="nb-NO" sz="1600" b="1" dirty="0">
                  <a:solidFill>
                    <a:schemeClr val="accent1"/>
                  </a:solidFill>
                </a:rPr>
                <a:t>16</a:t>
              </a:r>
              <a:r>
                <a:rPr lang="nb-NO" sz="1600" dirty="0">
                  <a:solidFill>
                    <a:schemeClr val="accent1"/>
                  </a:solidFill>
                </a:rPr>
                <a:t>.10</a:t>
              </a:r>
            </a:p>
            <a:p>
              <a:r>
                <a:rPr lang="nb-NO" sz="1600" b="1" dirty="0">
                  <a:solidFill>
                    <a:schemeClr val="accent1"/>
                  </a:solidFill>
                </a:rPr>
                <a:t>MAC </a:t>
              </a:r>
              <a:r>
                <a:rPr lang="mr-IN" sz="1600" b="1" dirty="0">
                  <a:solidFill>
                    <a:schemeClr val="accent1"/>
                  </a:solidFill>
                </a:rPr>
                <a:t>–</a:t>
              </a:r>
              <a:r>
                <a:rPr lang="nb-NO" sz="1600" b="1" dirty="0">
                  <a:solidFill>
                    <a:schemeClr val="accent1"/>
                  </a:solidFill>
                </a:rPr>
                <a:t> </a:t>
              </a:r>
              <a:r>
                <a:rPr lang="nb-NO" sz="1600" dirty="0" smtClean="0">
                  <a:solidFill>
                    <a:schemeClr val="accent1"/>
                  </a:solidFill>
                </a:rPr>
                <a:t>BC:BC:BC:BC:BC:BC</a:t>
              </a:r>
              <a:endParaRPr lang="nb-NO" sz="1600" dirty="0" smtClean="0">
                <a:solidFill>
                  <a:schemeClr val="accent2"/>
                </a:solidFill>
              </a:endParaRPr>
            </a:p>
            <a:p>
              <a:r>
                <a:rPr lang="nb-NO" sz="1600" b="1" dirty="0" err="1" smtClean="0"/>
                <a:t>Default</a:t>
              </a:r>
              <a:r>
                <a:rPr lang="nb-NO" sz="1600" b="1" dirty="0" smtClean="0"/>
                <a:t> </a:t>
              </a:r>
              <a:r>
                <a:rPr lang="nb-NO" sz="1600" b="1" dirty="0" err="1" smtClean="0"/>
                <a:t>Route</a:t>
              </a:r>
              <a:r>
                <a:rPr lang="nb-NO" sz="1600" b="1" dirty="0" smtClean="0"/>
                <a:t> </a:t>
              </a:r>
              <a:r>
                <a:rPr lang="mr-IN" sz="1600" b="1" dirty="0" smtClean="0"/>
                <a:t>–</a:t>
              </a:r>
              <a:r>
                <a:rPr lang="nb-NO" sz="1600" b="1" dirty="0" smtClean="0"/>
                <a:t> </a:t>
              </a:r>
              <a:r>
                <a:rPr lang="en-US" sz="1600" dirty="0" smtClean="0"/>
                <a:t>192.168.16.1</a:t>
              </a:r>
            </a:p>
            <a:p>
              <a:endParaRPr lang="en-US" sz="1600" b="1" dirty="0">
                <a:solidFill>
                  <a:schemeClr val="accent6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14903" y="1116758"/>
              <a:ext cx="32731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u="sng" dirty="0" smtClean="0"/>
                <a:t>Router-2</a:t>
              </a: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IP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6"/>
                  </a:solidFill>
                </a:rPr>
                <a:t>14</a:t>
              </a:r>
              <a:r>
                <a:rPr lang="nb-NO" dirty="0" smtClean="0">
                  <a:solidFill>
                    <a:schemeClr val="accent6"/>
                  </a:solidFill>
                </a:rPr>
                <a:t>.10</a:t>
              </a:r>
              <a:endParaRPr lang="nb-NO" b="1" dirty="0" smtClean="0">
                <a:solidFill>
                  <a:schemeClr val="accent6"/>
                </a:solidFill>
              </a:endParaRPr>
            </a:p>
            <a:p>
              <a:r>
                <a:rPr lang="nb-NO" b="1" dirty="0" smtClean="0">
                  <a:solidFill>
                    <a:schemeClr val="accent6"/>
                  </a:solidFill>
                </a:rPr>
                <a:t>MAC </a:t>
              </a:r>
              <a:r>
                <a:rPr lang="mr-IN" b="1" dirty="0" smtClean="0">
                  <a:solidFill>
                    <a:schemeClr val="accent6"/>
                  </a:solidFill>
                </a:rPr>
                <a:t>–</a:t>
              </a:r>
              <a:r>
                <a:rPr lang="nb-NO" b="1" dirty="0" smtClean="0">
                  <a:solidFill>
                    <a:schemeClr val="accent6"/>
                  </a:solidFill>
                </a:rPr>
                <a:t> </a:t>
              </a:r>
              <a:r>
                <a:rPr lang="nb-NO" dirty="0" smtClean="0">
                  <a:solidFill>
                    <a:schemeClr val="accent6"/>
                  </a:solidFill>
                </a:rPr>
                <a:t>CC:CC:CC:CC:CC:CC</a:t>
              </a: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IP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192.168.</a:t>
              </a:r>
              <a:r>
                <a:rPr lang="nb-NO" b="1" dirty="0" smtClean="0">
                  <a:solidFill>
                    <a:schemeClr val="accent2"/>
                  </a:solidFill>
                </a:rPr>
                <a:t>15</a:t>
              </a:r>
              <a:r>
                <a:rPr lang="nb-NO" dirty="0" smtClean="0">
                  <a:solidFill>
                    <a:schemeClr val="accent2"/>
                  </a:solidFill>
                </a:rPr>
                <a:t>.100</a:t>
              </a:r>
            </a:p>
            <a:p>
              <a:r>
                <a:rPr lang="nb-NO" b="1" dirty="0" smtClean="0">
                  <a:solidFill>
                    <a:schemeClr val="accent2"/>
                  </a:solidFill>
                </a:rPr>
                <a:t>MAC </a:t>
              </a:r>
              <a:r>
                <a:rPr lang="mr-IN" b="1" dirty="0" smtClean="0">
                  <a:solidFill>
                    <a:schemeClr val="accent2"/>
                  </a:solidFill>
                </a:rPr>
                <a:t>–</a:t>
              </a:r>
              <a:r>
                <a:rPr lang="nb-NO" b="1" dirty="0" smtClean="0">
                  <a:solidFill>
                    <a:schemeClr val="accent2"/>
                  </a:solidFill>
                </a:rPr>
                <a:t> </a:t>
              </a:r>
              <a:r>
                <a:rPr lang="nb-NO" dirty="0" smtClean="0">
                  <a:solidFill>
                    <a:schemeClr val="accent2"/>
                  </a:solidFill>
                </a:rPr>
                <a:t>DD:DD:DD:DD:DD:DD</a:t>
              </a:r>
            </a:p>
            <a:p>
              <a:r>
                <a:rPr lang="nb-NO" b="1" dirty="0" err="1" smtClean="0"/>
                <a:t>Default</a:t>
              </a:r>
              <a:r>
                <a:rPr lang="nb-NO" b="1" dirty="0" smtClean="0"/>
                <a:t> </a:t>
              </a:r>
              <a:r>
                <a:rPr lang="nb-NO" b="1" dirty="0" err="1" smtClean="0"/>
                <a:t>Route</a:t>
              </a:r>
              <a:r>
                <a:rPr lang="nb-NO" b="1" dirty="0" smtClean="0"/>
                <a:t> </a:t>
              </a:r>
              <a:r>
                <a:rPr lang="mr-IN" b="1" dirty="0" smtClean="0"/>
                <a:t>–</a:t>
              </a:r>
              <a:r>
                <a:rPr lang="nb-NO" b="1" dirty="0" smtClean="0"/>
                <a:t> </a:t>
              </a:r>
              <a:r>
                <a:rPr lang="en-US" dirty="0" smtClean="0"/>
                <a:t>192.168.15.10</a:t>
              </a:r>
            </a:p>
            <a:p>
              <a:endParaRPr lang="en-US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42" name="Straight Connector 41"/>
            <p:cNvCxnSpPr>
              <a:stCxn id="19" idx="3"/>
              <a:endCxn id="30" idx="1"/>
            </p:cNvCxnSpPr>
            <p:nvPr/>
          </p:nvCxnSpPr>
          <p:spPr>
            <a:xfrm>
              <a:off x="5234651" y="3794385"/>
              <a:ext cx="1757069" cy="56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180" y="2851703"/>
              <a:ext cx="942682" cy="94268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1179" y="2872108"/>
              <a:ext cx="942682" cy="94268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746" y="147967"/>
              <a:ext cx="1083078" cy="1083078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197948" y="-46208"/>
              <a:ext cx="2493899" cy="962602"/>
              <a:chOff x="1258905" y="111799"/>
              <a:chExt cx="2493899" cy="9626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258905" y="111799"/>
                <a:ext cx="113563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b="1" u="sng" dirty="0" smtClean="0"/>
                  <a:t>Internet</a:t>
                </a:r>
                <a:endParaRPr lang="en-US" sz="2200" b="1" u="sng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26426" y="489626"/>
                <a:ext cx="242637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sz="1600" b="1" dirty="0">
                    <a:solidFill>
                      <a:schemeClr val="accent1"/>
                    </a:solidFill>
                  </a:rPr>
                  <a:t>IP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192.168.</a:t>
                </a:r>
                <a:r>
                  <a:rPr lang="nb-NO" sz="1600" b="1" dirty="0" smtClean="0">
                    <a:solidFill>
                      <a:schemeClr val="accent1"/>
                    </a:solidFill>
                  </a:rPr>
                  <a:t>16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.1</a:t>
                </a:r>
              </a:p>
              <a:p>
                <a:r>
                  <a:rPr lang="nb-NO" sz="1600" b="1" dirty="0" smtClean="0">
                    <a:solidFill>
                      <a:schemeClr val="accent1"/>
                    </a:solidFill>
                  </a:rPr>
                  <a:t>MAC </a:t>
                </a:r>
                <a:r>
                  <a:rPr lang="mr-IN" sz="1600" b="1" dirty="0">
                    <a:solidFill>
                      <a:schemeClr val="accent1"/>
                    </a:solidFill>
                  </a:rPr>
                  <a:t>–</a:t>
                </a:r>
                <a:r>
                  <a:rPr lang="nb-NO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nb-NO" sz="1600" dirty="0" smtClean="0">
                    <a:solidFill>
                      <a:schemeClr val="accent1"/>
                    </a:solidFill>
                  </a:rPr>
                  <a:t>AB:AB:AB:AB:AB:AB</a:t>
                </a:r>
                <a:endParaRPr lang="nb-NO" sz="1600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>
              <a:off x="1052405" y="1183230"/>
              <a:ext cx="2040766" cy="2511347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908403" y="3689432"/>
              <a:ext cx="61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eth0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89618" y="29281"/>
            <a:ext cx="8484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DMZ/Firewall</a:t>
            </a:r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442" y="2134537"/>
            <a:ext cx="601017" cy="6010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263423" y="3526329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DMZ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1025</Words>
  <Application>Microsoft Macintosh PowerPoint</Application>
  <PresentationFormat>Widescreen</PresentationFormat>
  <Paragraphs>392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Inconsolata Medium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Tahilramani</dc:creator>
  <cp:lastModifiedBy>Mayank Tahilramani</cp:lastModifiedBy>
  <cp:revision>139</cp:revision>
  <dcterms:created xsi:type="dcterms:W3CDTF">2017-11-04T04:59:59Z</dcterms:created>
  <dcterms:modified xsi:type="dcterms:W3CDTF">2017-11-07T02:28:02Z</dcterms:modified>
</cp:coreProperties>
</file>